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B4F8A"/>
          </a:solidFill>
          <a:ln w="12700">
            <a:solidFill>
              <a:srgbClr val="0B4F8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822960"/>
            <a:ext cx="10652760" cy="530352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5240">
            <a:solidFill>
              <a:srgbClr val="D8E7F7"/>
            </a:solidFill>
            <a:prstDash val="solid"/>
          </a:ln>
          <a:effectLst>
            <a:outerShdw sx="100000" sy="100000" kx="0" ky="0" algn="bl" rotWithShape="0" blurRad="25400" dist="50800" dir="2700000">
              <a:srgbClr val="CBD5E1">
                <a:alpha val="25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1234440" y="13258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97316"/>
                </a:solidFill>
              </a:rPr>
              <a:t>GATE EE 2027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234440" y="1874520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B4F8A"/>
                </a:solidFill>
              </a:rPr>
              <a:t>Signals and Systems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1234440" y="2697480"/>
            <a:ext cx="8869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11827"/>
                </a:solidFill>
              </a:rPr>
              <a:t>Topic-wise Reference Books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234440" y="3438144"/>
            <a:ext cx="9601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A clean, editable PPT for WhatsApp channel posts, classroom guidance, and student preparation planning.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863840" y="4233672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4F8A"/>
                </a:solidFill>
              </a:rPr>
              <a:t>~  ~  ~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234440" y="49834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4F8A"/>
                </a:solidFill>
              </a:rPr>
              <a:t>LEARN  •  PRACTICE  •  REVISE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6510528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GATE EE 2027 • Signals and Systems • Topic-wise Reference Books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94360" y="56692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4F8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Signals and Systems: Reference Books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94360" y="1115568"/>
            <a:ext cx="1097280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618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</a:rPr>
              <a:t>Use one main book for concepts and solve previous-year GATE questions after every topic.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" y="1783080"/>
            <a:ext cx="36118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3970">
            <a:solidFill>
              <a:srgbClr val="D8E7F7"/>
            </a:solidFill>
            <a:prstDash val="solid"/>
          </a:ln>
          <a:effectLst>
            <a:outerShdw sx="100000" sy="100000" kx="0" ky="0" algn="bl" rotWithShape="0" blurRad="19050" dist="50800" dir="2700000">
              <a:srgbClr val="D6E1EC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94767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7620">
            <a:solidFill>
              <a:srgbClr val="BFE2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5528" y="2029968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4F8A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99032" y="1929384"/>
            <a:ext cx="262432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827"/>
                </a:solidFill>
              </a:rPr>
              <a:t>Continuous- and discrete-time signals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399032" y="2496312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97316"/>
                </a:solidFill>
              </a:rPr>
              <a:t>Recommended reference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399032" y="2752344"/>
            <a:ext cx="26243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4F8A"/>
                </a:solidFill>
              </a:rPr>
              <a:t>Signals and Systems – A. V. Oppenheim, A. S. Willsky &amp; S. H. Nawab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399032" y="3264408"/>
            <a:ext cx="26243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</a:rPr>
              <a:t>Use for signal representation, shifting, scaling, and basic properties.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297680" y="1783080"/>
            <a:ext cx="36118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3970">
            <a:solidFill>
              <a:srgbClr val="D8E7F7"/>
            </a:solidFill>
            <a:prstDash val="solid"/>
          </a:ln>
          <a:effectLst>
            <a:outerShdw sx="100000" sy="100000" kx="0" ky="0" algn="bl" rotWithShape="0" blurRad="19050" dist="50800" dir="2700000">
              <a:srgbClr val="D6E1EC">
                <a:alpha val="2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498848" y="194767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7620">
            <a:solidFill>
              <a:srgbClr val="BFE2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98848" y="2029968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4F8A"/>
                </a:solidFill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102352" y="1929384"/>
            <a:ext cx="262432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827"/>
                </a:solidFill>
              </a:rPr>
              <a:t>Linear Time-Invariant and Causal Systems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102352" y="2496312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97316"/>
                </a:solidFill>
              </a:rPr>
              <a:t>Recommended reference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5102352" y="2752344"/>
            <a:ext cx="26243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4F8A"/>
                </a:solidFill>
              </a:rPr>
              <a:t>Linear Systems and Signals – B. P. Lathi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102352" y="3264408"/>
            <a:ext cx="26243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</a:rPr>
              <a:t>Good for system concepts, impulse response, and LTI analysis.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001000" y="1783080"/>
            <a:ext cx="36118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3970">
            <a:solidFill>
              <a:srgbClr val="D8E7F7"/>
            </a:solidFill>
            <a:prstDash val="solid"/>
          </a:ln>
          <a:effectLst>
            <a:outerShdw sx="100000" sy="100000" kx="0" ky="0" algn="bl" rotWithShape="0" blurRad="19050" dist="50800" dir="2700000">
              <a:srgbClr val="D6E1EC">
                <a:alpha val="2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202168" y="194767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7620">
            <a:solidFill>
              <a:srgbClr val="BFE2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02168" y="2029968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4F8A"/>
                </a:solidFill>
              </a:rPr>
              <a:t>3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805672" y="1929384"/>
            <a:ext cx="262432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827"/>
                </a:solidFill>
              </a:rPr>
              <a:t>Fourier Series and Fourier Transform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805672" y="2496312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97316"/>
                </a:solidFill>
              </a:rPr>
              <a:t>Recommended reference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805672" y="2752344"/>
            <a:ext cx="26243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4F8A"/>
                </a:solidFill>
              </a:rPr>
              <a:t>Signals and Systems – Oppenheim, Willsky &amp; Nawab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8805672" y="3264408"/>
            <a:ext cx="26243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</a:rPr>
              <a:t>Best for conceptual clarity and transform-based problem solving.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94360" y="4096512"/>
            <a:ext cx="36118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3970">
            <a:solidFill>
              <a:srgbClr val="D8E7F7"/>
            </a:solidFill>
            <a:prstDash val="solid"/>
          </a:ln>
          <a:effectLst>
            <a:outerShdw sx="100000" sy="100000" kx="0" ky="0" algn="bl" rotWithShape="0" blurRad="19050" dist="50800" dir="2700000">
              <a:srgbClr val="D6E1EC">
                <a:alpha val="2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795528" y="4261104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7620">
            <a:solidFill>
              <a:srgbClr val="BFE2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5528" y="43434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4F8A"/>
                </a:solidFill>
              </a:rPr>
              <a:t>4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399032" y="4242816"/>
            <a:ext cx="262432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827"/>
                </a:solidFill>
              </a:rPr>
              <a:t>Sampling Theorem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1399032" y="480974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97316"/>
                </a:solidFill>
              </a:rPr>
              <a:t>Recommended reference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1399032" y="5065776"/>
            <a:ext cx="26243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4F8A"/>
                </a:solidFill>
              </a:rPr>
              <a:t>Linear Systems and Signals – B. P. Lathi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1399032" y="5577840"/>
            <a:ext cx="26243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</a:rPr>
              <a:t>Helpful for sampling, aliasing, and reconstruction concepts.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297680" y="4096512"/>
            <a:ext cx="36118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3970">
            <a:solidFill>
              <a:srgbClr val="D8E7F7"/>
            </a:solidFill>
            <a:prstDash val="solid"/>
          </a:ln>
          <a:effectLst>
            <a:outerShdw sx="100000" sy="100000" kx="0" ky="0" algn="bl" rotWithShape="0" blurRad="19050" dist="50800" dir="2700000">
              <a:srgbClr val="D6E1EC">
                <a:alpha val="2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498848" y="4261104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7620">
            <a:solidFill>
              <a:srgbClr val="BFE2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498848" y="43434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4F8A"/>
                </a:solidFill>
              </a:rPr>
              <a:t>5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5102352" y="4242816"/>
            <a:ext cx="262432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827"/>
                </a:solidFill>
              </a:rPr>
              <a:t>Laplace Transform and Z-Transform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5102352" y="480974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97316"/>
                </a:solidFill>
              </a:rPr>
              <a:t>Recommended reference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5102352" y="5065776"/>
            <a:ext cx="26243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4F8A"/>
                </a:solidFill>
              </a:rPr>
              <a:t>Signals and Systems – Oppenheim, Willsky &amp; Nawab</a:t>
            </a:r>
            <a:endParaRPr lang="en-US" sz="1350" dirty="0"/>
          </a:p>
        </p:txBody>
      </p:sp>
      <p:sp>
        <p:nvSpPr>
          <p:cNvPr id="40" name="Text 38"/>
          <p:cNvSpPr/>
          <p:nvPr/>
        </p:nvSpPr>
        <p:spPr>
          <a:xfrm>
            <a:off x="5102352" y="5577840"/>
            <a:ext cx="26243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</a:rPr>
              <a:t>Use for transform methods in continuous- and discrete-time systems.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8001000" y="4096512"/>
            <a:ext cx="36118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3970">
            <a:solidFill>
              <a:srgbClr val="D8E7F7"/>
            </a:solidFill>
            <a:prstDash val="solid"/>
          </a:ln>
          <a:effectLst>
            <a:outerShdw sx="100000" sy="100000" kx="0" ky="0" algn="bl" rotWithShape="0" blurRad="19050" dist="50800" dir="2700000">
              <a:srgbClr val="D6E1EC">
                <a:alpha val="25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8202168" y="4261104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EAF4FF"/>
          </a:solidFill>
          <a:ln w="7620">
            <a:solidFill>
              <a:srgbClr val="BFE2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202168" y="43434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4F8A"/>
                </a:solidFill>
              </a:rPr>
              <a:t>6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8805672" y="4242816"/>
            <a:ext cx="262432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827"/>
                </a:solidFill>
              </a:rPr>
              <a:t>RMS and Average Value of Periodic Waveforms</a:t>
            </a:r>
            <a:endParaRPr lang="en-US" sz="1700" dirty="0"/>
          </a:p>
        </p:txBody>
      </p:sp>
      <p:sp>
        <p:nvSpPr>
          <p:cNvPr id="45" name="Text 43"/>
          <p:cNvSpPr/>
          <p:nvPr/>
        </p:nvSpPr>
        <p:spPr>
          <a:xfrm>
            <a:off x="8805672" y="480974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97316"/>
                </a:solidFill>
              </a:rPr>
              <a:t>Recommended reference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8805672" y="5065776"/>
            <a:ext cx="26243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0B4F8A"/>
                </a:solidFill>
              </a:rPr>
              <a:t>Higher Engineering Mathematics – B. S. Grewal, alongside circuit-analysis examples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8805672" y="5577840"/>
            <a:ext cx="262432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</a:rPr>
              <a:t>Practise formula-based numerical problems and waveform calculations.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594360" y="6510528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GATE EE 2027 • Signals and Systems • Topic-wise Reference Books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GATE EE 2027 Aspirants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94360" y="56692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4F8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Suggested Study Flow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94360" y="1115568"/>
            <a:ext cx="1097280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691640"/>
            <a:ext cx="365760" cy="292608"/>
          </a:xfrm>
          <a:prstGeom prst="rect">
            <a:avLst/>
          </a:prstGeom>
          <a:solidFill>
            <a:srgbClr val="0B4F8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00200" y="160020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4F8A"/>
                </a:solidFill>
              </a:rPr>
              <a:t>Read the theory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600200" y="2057400"/>
            <a:ext cx="8869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Start with signal types, system properties, Fourier analysis, sampling, Laplace transform, and Z-transform.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188720" y="2670048"/>
            <a:ext cx="0" cy="685800"/>
          </a:xfrm>
          <a:prstGeom prst="line">
            <a:avLst/>
          </a:prstGeom>
          <a:noFill/>
          <a:ln w="1524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3246120"/>
            <a:ext cx="365760" cy="292608"/>
          </a:xfrm>
          <a:prstGeom prst="rect">
            <a:avLst/>
          </a:prstGeom>
          <a:solidFill>
            <a:srgbClr val="F9731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00200" y="31546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11827"/>
                </a:solidFill>
              </a:rPr>
              <a:t>Make short notes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600200" y="3611880"/>
            <a:ext cx="8869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Keep a formula notebook for transform pairs, system properties, sampling rules, and waveform formulas.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188720" y="4224528"/>
            <a:ext cx="0" cy="685800"/>
          </a:xfrm>
          <a:prstGeom prst="line">
            <a:avLst/>
          </a:prstGeom>
          <a:noFill/>
          <a:ln w="1524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4800600"/>
            <a:ext cx="365760" cy="292608"/>
          </a:xfrm>
          <a:prstGeom prst="rect">
            <a:avLst/>
          </a:prstGeom>
          <a:solidFill>
            <a:srgbClr val="0B4F8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00200" y="470916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4F8A"/>
                </a:solidFill>
              </a:rPr>
              <a:t>Solve GATE PYQs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600200" y="5166360"/>
            <a:ext cx="8869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After each topic, solve previous-year questions and revise weak concepts before moving ahead.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60" y="6510528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GATE EE 2027 • Signals and Systems • Topic-wise Reference Books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GATE EE 2027 Signals and Systems Reference Books</dc:title>
  <dc:subject>GATE EE 2027 Signals and Systems Reference Books</dc:subject>
  <dc:creator>OpenAI</dc:creator>
  <cp:lastModifiedBy>OpenAI</cp:lastModifiedBy>
  <cp:revision>1</cp:revision>
  <dcterms:created xsi:type="dcterms:W3CDTF">2026-09-20T16:15:43Z</dcterms:created>
  <dcterms:modified xsi:type="dcterms:W3CDTF">2026-09-20T16:15:43Z</dcterms:modified>
</cp:coreProperties>
</file>